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0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2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D478-416F-433A-878D-D684826FACB5}" type="datetimeFigureOut">
              <a:rPr lang="zh-CN" altLang="en-US" smtClean="0"/>
              <a:t>2022/5/9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2C0A-1A73-44AF-9690-16E9C29532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113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D478-416F-433A-878D-D684826FACB5}" type="datetimeFigureOut">
              <a:rPr lang="zh-CN" altLang="en-US" smtClean="0"/>
              <a:t>2022/5/9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2C0A-1A73-44AF-9690-16E9C29532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028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D478-416F-433A-878D-D684826FACB5}" type="datetimeFigureOut">
              <a:rPr lang="zh-CN" altLang="en-US" smtClean="0"/>
              <a:t>2022/5/9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2C0A-1A73-44AF-9690-16E9C29532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47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35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D478-416F-433A-878D-D684826FACB5}" type="datetimeFigureOut">
              <a:rPr lang="zh-CN" altLang="en-US" smtClean="0"/>
              <a:t>2022/5/9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2C0A-1A73-44AF-9690-16E9C29532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1068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D478-416F-433A-878D-D684826FACB5}" type="datetimeFigureOut">
              <a:rPr lang="zh-CN" altLang="en-US" smtClean="0"/>
              <a:t>2022/5/9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2C0A-1A73-44AF-9690-16E9C29532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489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D478-416F-433A-878D-D684826FACB5}" type="datetimeFigureOut">
              <a:rPr lang="zh-CN" altLang="en-US" smtClean="0"/>
              <a:t>2022/5/9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2C0A-1A73-44AF-9690-16E9C29532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077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D478-416F-433A-878D-D684826FACB5}" type="datetimeFigureOut">
              <a:rPr lang="zh-CN" altLang="en-US" smtClean="0"/>
              <a:t>2022/5/9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2C0A-1A73-44AF-9690-16E9C29532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258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D478-416F-433A-878D-D684826FACB5}" type="datetimeFigureOut">
              <a:rPr lang="zh-CN" altLang="en-US" smtClean="0"/>
              <a:t>2022/5/9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2C0A-1A73-44AF-9690-16E9C29532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762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D478-416F-433A-878D-D684826FACB5}" type="datetimeFigureOut">
              <a:rPr lang="zh-CN" altLang="en-US" smtClean="0"/>
              <a:t>2022/5/9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2C0A-1A73-44AF-9690-16E9C29532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031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D478-416F-433A-878D-D684826FACB5}" type="datetimeFigureOut">
              <a:rPr lang="zh-CN" altLang="en-US" smtClean="0"/>
              <a:t>2022/5/9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2C0A-1A73-44AF-9690-16E9C29532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80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D478-416F-433A-878D-D684826FACB5}" type="datetimeFigureOut">
              <a:rPr lang="zh-CN" altLang="en-US" smtClean="0"/>
              <a:t>2022/5/9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2C0A-1A73-44AF-9690-16E9C29532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7422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3D478-416F-433A-878D-D684826FACB5}" type="datetimeFigureOut">
              <a:rPr lang="zh-CN" altLang="en-US" smtClean="0"/>
              <a:t>2022/5/9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52C0A-1A73-44AF-9690-16E9C29532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187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圆角矩形 37">
            <a:extLst>
              <a:ext uri="{FF2B5EF4-FFF2-40B4-BE49-F238E27FC236}">
                <a16:creationId xmlns:a16="http://schemas.microsoft.com/office/drawing/2014/main" id="{376A7AC2-9E01-45CC-9051-712DBDF6D395}"/>
              </a:ext>
            </a:extLst>
          </p:cNvPr>
          <p:cNvSpPr/>
          <p:nvPr/>
        </p:nvSpPr>
        <p:spPr>
          <a:xfrm>
            <a:off x="122448" y="176673"/>
            <a:ext cx="512994" cy="511238"/>
          </a:xfrm>
          <a:prstGeom prst="roundRect">
            <a:avLst/>
          </a:prstGeom>
          <a:solidFill>
            <a:srgbClr val="6699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7" tIns="60948" rIns="121897" bIns="60948" anchor="ctr"/>
          <a:lstStyle/>
          <a:p>
            <a:pPr algn="ctr">
              <a:defRPr/>
            </a:pPr>
            <a:endParaRPr lang="zh-CN" altLang="en-US" sz="3598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09F8005A-5DFD-4FBE-9C91-4BC1A622A994}"/>
              </a:ext>
            </a:extLst>
          </p:cNvPr>
          <p:cNvGrpSpPr/>
          <p:nvPr/>
        </p:nvGrpSpPr>
        <p:grpSpPr>
          <a:xfrm>
            <a:off x="1004078" y="176673"/>
            <a:ext cx="3605456" cy="511238"/>
            <a:chOff x="6339097" y="4180903"/>
            <a:chExt cx="3744416" cy="511504"/>
          </a:xfrm>
        </p:grpSpPr>
        <p:sp>
          <p:nvSpPr>
            <p:cNvPr id="11" name="圆角矩形 20">
              <a:extLst>
                <a:ext uri="{FF2B5EF4-FFF2-40B4-BE49-F238E27FC236}">
                  <a16:creationId xmlns:a16="http://schemas.microsoft.com/office/drawing/2014/main" id="{80DB0011-F223-453D-B83A-10454988A246}"/>
                </a:ext>
              </a:extLst>
            </p:cNvPr>
            <p:cNvSpPr/>
            <p:nvPr/>
          </p:nvSpPr>
          <p:spPr>
            <a:xfrm>
              <a:off x="6339097" y="4180903"/>
              <a:ext cx="3744416" cy="511504"/>
            </a:xfrm>
            <a:prstGeom prst="roundRect">
              <a:avLst/>
            </a:prstGeom>
            <a:solidFill>
              <a:srgbClr val="6699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7" tIns="60948" rIns="121897" bIns="60948" anchor="ctr"/>
            <a:lstStyle/>
            <a:p>
              <a:pPr algn="ctr">
                <a:defRPr/>
              </a:pPr>
              <a:endParaRPr lang="zh-CN" altLang="en-US" sz="3598" dirty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7B808CCC-D95F-4EA8-A7E6-9628A039B0B5}"/>
                </a:ext>
              </a:extLst>
            </p:cNvPr>
            <p:cNvSpPr/>
            <p:nvPr/>
          </p:nvSpPr>
          <p:spPr>
            <a:xfrm>
              <a:off x="6497954" y="4221175"/>
              <a:ext cx="3426700" cy="430959"/>
            </a:xfrm>
            <a:prstGeom prst="rect">
              <a:avLst/>
            </a:prstGeom>
          </p:spPr>
          <p:txBody>
            <a:bodyPr wrap="square" lIns="121897" tIns="60948" rIns="121897" bIns="60948">
              <a:spAutoFit/>
            </a:bodyPr>
            <a:lstStyle/>
            <a:p>
              <a:pPr>
                <a:defRPr/>
              </a:pPr>
              <a:r>
                <a:rPr lang="zh-CN" altLang="en-US" sz="1999" b="1" kern="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毕业生户口迁出（户政服务）</a:t>
              </a:r>
              <a:endParaRPr lang="zh-CN" altLang="zh-CN" sz="1999" b="1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802663" y="904888"/>
            <a:ext cx="9497277" cy="398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sz="2400" b="1" dirty="0"/>
              <a:t>毕业生个人办理户口迁出流程</a:t>
            </a:r>
            <a:endParaRPr lang="zh-CN" altLang="zh-CN" sz="2400" dirty="0"/>
          </a:p>
          <a:p>
            <a:pPr lvl="0">
              <a:lnSpc>
                <a:spcPct val="150000"/>
              </a:lnSpc>
            </a:pPr>
            <a:r>
              <a:rPr lang="en-US" altLang="zh-CN" sz="2000" dirty="0"/>
              <a:t>1</a:t>
            </a:r>
            <a:r>
              <a:rPr lang="zh-CN" altLang="en-US" sz="2000" dirty="0"/>
              <a:t>、</a:t>
            </a:r>
            <a:r>
              <a:rPr lang="zh-CN" altLang="zh-CN" sz="2000" dirty="0"/>
              <a:t>凭本人</a:t>
            </a:r>
            <a:r>
              <a:rPr lang="zh-CN" altLang="zh-CN" sz="2000" b="1" u="sng" dirty="0">
                <a:solidFill>
                  <a:srgbClr val="FF0000"/>
                </a:solidFill>
              </a:rPr>
              <a:t>身份证原件、毕业证书原件</a:t>
            </a:r>
            <a:r>
              <a:rPr lang="zh-CN" altLang="en-US" sz="2000" b="1" u="sng" dirty="0">
                <a:solidFill>
                  <a:srgbClr val="FF0000"/>
                </a:solidFill>
              </a:rPr>
              <a:t>或</a:t>
            </a:r>
            <a:r>
              <a:rPr lang="zh-CN" altLang="zh-CN" sz="2000" b="1" u="sng" dirty="0">
                <a:solidFill>
                  <a:srgbClr val="FF0000"/>
                </a:solidFill>
              </a:rPr>
              <a:t>复印件、保卫处服务窗口开具的证明</a:t>
            </a:r>
            <a:r>
              <a:rPr lang="zh-CN" altLang="zh-CN" sz="2000" b="1" dirty="0"/>
              <a:t>到松江区大学城派出所</a:t>
            </a:r>
            <a:r>
              <a:rPr lang="zh-CN" altLang="zh-CN" sz="2000" b="1" dirty="0">
                <a:solidFill>
                  <a:srgbClr val="FF0000"/>
                </a:solidFill>
              </a:rPr>
              <a:t>办理《户口迁移证》</a:t>
            </a:r>
            <a:r>
              <a:rPr lang="zh-CN" altLang="zh-CN" sz="2000" dirty="0"/>
              <a:t>。</a:t>
            </a:r>
            <a:r>
              <a:rPr lang="zh-CN" altLang="en-US" sz="2000" b="1" dirty="0">
                <a:highlight>
                  <a:srgbClr val="FFFF00"/>
                </a:highlight>
              </a:rPr>
              <a:t>（</a:t>
            </a:r>
            <a:r>
              <a:rPr lang="zh-CN" altLang="zh-CN" sz="2000" b="1" dirty="0">
                <a:highlight>
                  <a:srgbClr val="FFFF00"/>
                </a:highlight>
              </a:rPr>
              <a:t>如委托他人办理，除以上材料外，请务必写好</a:t>
            </a:r>
            <a:r>
              <a:rPr lang="zh-CN" altLang="zh-CN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委托书</a:t>
            </a:r>
            <a:r>
              <a:rPr lang="zh-CN" altLang="zh-CN" sz="2000" b="1" dirty="0">
                <a:highlight>
                  <a:srgbClr val="FFFF00"/>
                </a:highlight>
              </a:rPr>
              <a:t>。</a:t>
            </a:r>
            <a:r>
              <a:rPr lang="zh-CN" altLang="en-US" sz="2000" b="1" dirty="0">
                <a:highlight>
                  <a:srgbClr val="FFFF00"/>
                </a:highlight>
              </a:rPr>
              <a:t>）</a:t>
            </a:r>
            <a:endParaRPr lang="en-US" altLang="zh-CN" sz="2000" b="1" dirty="0">
              <a:highlight>
                <a:srgbClr val="FFFF00"/>
              </a:highlight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/>
              <a:t>2</a:t>
            </a:r>
            <a:r>
              <a:rPr lang="zh-CN" altLang="en-US" sz="2000" dirty="0"/>
              <a:t>、</a:t>
            </a:r>
            <a:r>
              <a:rPr lang="zh-CN" altLang="zh-CN" sz="2000" dirty="0"/>
              <a:t>完成迁移后，将《户口迁移证》右上角迁移证号码报给</a:t>
            </a:r>
            <a:r>
              <a:rPr lang="zh-CN" altLang="en-US" sz="2000" dirty="0"/>
              <a:t>服务窗口</a:t>
            </a:r>
            <a:r>
              <a:rPr lang="zh-CN" altLang="zh-CN" sz="2000" dirty="0"/>
              <a:t>，电话</a:t>
            </a:r>
            <a:r>
              <a:rPr lang="en-US" altLang="zh-CN" sz="2000" dirty="0"/>
              <a:t>67791119</a:t>
            </a:r>
            <a:r>
              <a:rPr lang="zh-CN" altLang="zh-CN" sz="2000" dirty="0"/>
              <a:t>。</a:t>
            </a:r>
          </a:p>
          <a:p>
            <a:pPr lvl="0">
              <a:lnSpc>
                <a:spcPct val="150000"/>
              </a:lnSpc>
            </a:pPr>
            <a:r>
              <a:rPr lang="en-US" altLang="zh-CN" sz="2000" dirty="0"/>
              <a:t>3</a:t>
            </a:r>
            <a:r>
              <a:rPr lang="zh-CN" altLang="en-US" sz="2000" dirty="0"/>
              <a:t>、</a:t>
            </a:r>
            <a:r>
              <a:rPr lang="zh-CN" altLang="zh-CN" sz="2000" dirty="0"/>
              <a:t>完成上述手续后办理网上离校审核手续。</a:t>
            </a:r>
            <a:endParaRPr lang="en-US" altLang="zh-CN" sz="2000" dirty="0"/>
          </a:p>
          <a:p>
            <a:pPr lvl="0">
              <a:lnSpc>
                <a:spcPct val="150000"/>
              </a:lnSpc>
            </a:pPr>
            <a:r>
              <a:rPr lang="en-US" altLang="zh-CN" sz="2000" dirty="0"/>
              <a:t>4</a:t>
            </a:r>
            <a:r>
              <a:rPr lang="zh-CN" altLang="en-US" sz="2000" dirty="0"/>
              <a:t>、</a:t>
            </a:r>
            <a:r>
              <a:rPr lang="zh-CN" altLang="en-US" sz="2000" b="1" dirty="0"/>
              <a:t>将</a:t>
            </a:r>
            <a:r>
              <a:rPr lang="en-US" altLang="zh-CN" sz="2000" b="1" dirty="0"/>
              <a:t>《</a:t>
            </a:r>
            <a:r>
              <a:rPr lang="zh-CN" altLang="en-US" sz="2000" b="1" dirty="0"/>
              <a:t>户口迁移证</a:t>
            </a:r>
            <a:r>
              <a:rPr lang="en-US" altLang="zh-CN" sz="2000" b="1" dirty="0"/>
              <a:t>》</a:t>
            </a:r>
            <a:r>
              <a:rPr lang="zh-CN" altLang="en-US" sz="2000" b="1" dirty="0"/>
              <a:t>及毕业证等相关材料到原籍派出所完成落户手续。</a:t>
            </a:r>
            <a:endParaRPr lang="en-US" altLang="zh-CN" sz="2000" b="1" dirty="0"/>
          </a:p>
          <a:p>
            <a:pPr lvl="0">
              <a:lnSpc>
                <a:spcPct val="150000"/>
              </a:lnSpc>
            </a:pPr>
            <a:r>
              <a:rPr lang="zh-CN" altLang="en-US" sz="2000" b="1" dirty="0">
                <a:solidFill>
                  <a:srgbClr val="FF0000"/>
                </a:solidFill>
              </a:rPr>
              <a:t>（具体材料按落户当地派出所要求）</a:t>
            </a:r>
            <a:endParaRPr lang="zh-CN" altLang="zh-CN" sz="2000" b="1" dirty="0">
              <a:solidFill>
                <a:srgbClr val="FF0000"/>
              </a:solidFill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  <a:tabLst>
                <a:tab pos="228600" algn="l"/>
              </a:tabLst>
            </a:pPr>
            <a:endParaRPr lang="zh-CN" altLang="zh-CN" sz="1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B808CCC-D95F-4EA8-A7E6-9628A039B0B5}"/>
              </a:ext>
            </a:extLst>
          </p:cNvPr>
          <p:cNvSpPr/>
          <p:nvPr/>
        </p:nvSpPr>
        <p:spPr>
          <a:xfrm>
            <a:off x="4762496" y="176673"/>
            <a:ext cx="4378840" cy="553974"/>
          </a:xfrm>
          <a:prstGeom prst="rect">
            <a:avLst/>
          </a:prstGeom>
        </p:spPr>
        <p:txBody>
          <a:bodyPr wrap="square" lIns="121897" tIns="60948" rIns="121897" bIns="60948">
            <a:spAutoFit/>
          </a:bodyPr>
          <a:lstStyle/>
          <a:p>
            <a:pPr>
              <a:defRPr/>
            </a:pPr>
            <a:r>
              <a:rPr lang="zh-CN" altLang="en-US" sz="28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个人办理 户口迁出</a:t>
            </a:r>
            <a:endParaRPr lang="zh-CN" altLang="zh-CN" sz="28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635441" y="4721524"/>
            <a:ext cx="6851141" cy="219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en-US" sz="2800" b="1" kern="100" dirty="0"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注意：</a:t>
            </a:r>
            <a:r>
              <a:rPr lang="en-US" altLang="zh-CN" sz="2400" b="1" kern="100" dirty="0">
                <a:latin typeface="仿宋_GB2312"/>
                <a:cs typeface="Times New Roman" panose="02020603050405020304" pitchFamily="18" charset="0"/>
              </a:rPr>
              <a:t> </a:t>
            </a:r>
            <a:endParaRPr lang="zh-CN" altLang="zh-CN" sz="1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zh-CN" altLang="en-US" sz="2000" kern="100" dirty="0"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落户地址为户口簿第一页完整地址（一般具体至门牌号）</a:t>
            </a:r>
            <a:endParaRPr lang="en-US" altLang="zh-CN" sz="2000" kern="100" dirty="0">
              <a:latin typeface="Calibri" panose="020F0502020204030204" pitchFamily="34" charset="0"/>
              <a:ea typeface="仿宋_GB231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altLang="zh-CN" sz="2000" b="1" kern="100" dirty="0">
                <a:solidFill>
                  <a:srgbClr val="FF0000"/>
                </a:solidFill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《</a:t>
            </a:r>
            <a:r>
              <a:rPr lang="zh-CN" altLang="en-US" sz="2000" b="1" kern="100" dirty="0">
                <a:solidFill>
                  <a:srgbClr val="FF0000"/>
                </a:solidFill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户口迁移证</a:t>
            </a:r>
            <a:r>
              <a:rPr lang="en-US" altLang="zh-CN" sz="2000" b="1" kern="100" dirty="0">
                <a:solidFill>
                  <a:srgbClr val="FF0000"/>
                </a:solidFill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》</a:t>
            </a:r>
            <a:r>
              <a:rPr lang="zh-CN" altLang="en-US" sz="2000" b="1" kern="100" dirty="0">
                <a:solidFill>
                  <a:srgbClr val="FF0000"/>
                </a:solidFill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原件有效期</a:t>
            </a:r>
            <a:r>
              <a:rPr lang="en-US" altLang="zh-CN" sz="2000" b="1" kern="100" dirty="0">
                <a:solidFill>
                  <a:srgbClr val="FF0000"/>
                </a:solidFill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1</a:t>
            </a:r>
            <a:r>
              <a:rPr lang="zh-CN" altLang="en-US" sz="2000" b="1" kern="100" dirty="0">
                <a:solidFill>
                  <a:srgbClr val="FF0000"/>
                </a:solidFill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个 月。</a:t>
            </a:r>
            <a:endParaRPr lang="en-US" altLang="zh-CN" sz="2000" b="1" kern="100" dirty="0">
              <a:solidFill>
                <a:srgbClr val="FF0000"/>
              </a:solidFill>
              <a:latin typeface="Calibri" panose="020F0502020204030204" pitchFamily="34" charset="0"/>
              <a:ea typeface="仿宋_GB231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zh-CN" altLang="en-US" sz="2000" kern="100" dirty="0">
                <a:latin typeface="Calibri" panose="020F0502020204030204" pitchFamily="34" charset="0"/>
                <a:ea typeface="仿宋_GB2312"/>
                <a:cs typeface="Times New Roman" panose="02020603050405020304" pitchFamily="18" charset="0"/>
              </a:rPr>
              <a:t>有效期内回原籍派出所落户。</a:t>
            </a:r>
            <a:endParaRPr lang="en-US" altLang="zh-CN" sz="2000" kern="100" dirty="0">
              <a:latin typeface="Calibri" panose="020F0502020204030204" pitchFamily="34" charset="0"/>
              <a:ea typeface="仿宋_GB2312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  <a:tabLst>
                <a:tab pos="228600" algn="l"/>
              </a:tabLst>
            </a:pPr>
            <a:endParaRPr lang="zh-CN" altLang="zh-CN" sz="1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7" name="图片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980" y="4191480"/>
            <a:ext cx="3810000" cy="2657475"/>
          </a:xfrm>
          <a:prstGeom prst="rect">
            <a:avLst/>
          </a:prstGeom>
        </p:spPr>
      </p:pic>
      <p:sp>
        <p:nvSpPr>
          <p:cNvPr id="38" name="直角双向箭头 37"/>
          <p:cNvSpPr/>
          <p:nvPr/>
        </p:nvSpPr>
        <p:spPr>
          <a:xfrm>
            <a:off x="6986417" y="5063287"/>
            <a:ext cx="3710629" cy="790207"/>
          </a:xfrm>
          <a:prstGeom prst="leftUp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9179064" y="4493271"/>
            <a:ext cx="2280184" cy="570016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167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6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0.03737 0.04121 L -6.25E-7 -4.44444E-6 " pathEditMode="relative" rAng="0" ptsTypes="AA">
                                      <p:cBhvr>
                                        <p:cTn id="9" dur="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圆角矩形 37">
            <a:extLst>
              <a:ext uri="{FF2B5EF4-FFF2-40B4-BE49-F238E27FC236}">
                <a16:creationId xmlns:a16="http://schemas.microsoft.com/office/drawing/2014/main" id="{376A7AC2-9E01-45CC-9051-712DBDF6D395}"/>
              </a:ext>
            </a:extLst>
          </p:cNvPr>
          <p:cNvSpPr/>
          <p:nvPr/>
        </p:nvSpPr>
        <p:spPr>
          <a:xfrm>
            <a:off x="122448" y="176673"/>
            <a:ext cx="512994" cy="511238"/>
          </a:xfrm>
          <a:prstGeom prst="roundRect">
            <a:avLst/>
          </a:prstGeom>
          <a:solidFill>
            <a:srgbClr val="6699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7" tIns="60948" rIns="121897" bIns="60948" anchor="ctr"/>
          <a:lstStyle/>
          <a:p>
            <a:pPr algn="ctr">
              <a:defRPr/>
            </a:pPr>
            <a:endParaRPr lang="zh-CN" altLang="en-US" sz="3598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09F8005A-5DFD-4FBE-9C91-4BC1A622A994}"/>
              </a:ext>
            </a:extLst>
          </p:cNvPr>
          <p:cNvGrpSpPr/>
          <p:nvPr/>
        </p:nvGrpSpPr>
        <p:grpSpPr>
          <a:xfrm>
            <a:off x="1004078" y="176673"/>
            <a:ext cx="3605456" cy="511238"/>
            <a:chOff x="6339097" y="4180903"/>
            <a:chExt cx="3744416" cy="511504"/>
          </a:xfrm>
        </p:grpSpPr>
        <p:sp>
          <p:nvSpPr>
            <p:cNvPr id="11" name="圆角矩形 20">
              <a:extLst>
                <a:ext uri="{FF2B5EF4-FFF2-40B4-BE49-F238E27FC236}">
                  <a16:creationId xmlns:a16="http://schemas.microsoft.com/office/drawing/2014/main" id="{80DB0011-F223-453D-B83A-10454988A246}"/>
                </a:ext>
              </a:extLst>
            </p:cNvPr>
            <p:cNvSpPr/>
            <p:nvPr/>
          </p:nvSpPr>
          <p:spPr>
            <a:xfrm>
              <a:off x="6339097" y="4180903"/>
              <a:ext cx="3744416" cy="511504"/>
            </a:xfrm>
            <a:prstGeom prst="roundRect">
              <a:avLst/>
            </a:prstGeom>
            <a:solidFill>
              <a:srgbClr val="6699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7" tIns="60948" rIns="121897" bIns="60948" anchor="ctr"/>
            <a:lstStyle/>
            <a:p>
              <a:pPr algn="ctr">
                <a:defRPr/>
              </a:pPr>
              <a:endParaRPr lang="zh-CN" altLang="en-US" sz="3598" dirty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7B808CCC-D95F-4EA8-A7E6-9628A039B0B5}"/>
                </a:ext>
              </a:extLst>
            </p:cNvPr>
            <p:cNvSpPr/>
            <p:nvPr/>
          </p:nvSpPr>
          <p:spPr>
            <a:xfrm>
              <a:off x="6497954" y="4221175"/>
              <a:ext cx="3426700" cy="430959"/>
            </a:xfrm>
            <a:prstGeom prst="rect">
              <a:avLst/>
            </a:prstGeom>
          </p:spPr>
          <p:txBody>
            <a:bodyPr wrap="square" lIns="121897" tIns="60948" rIns="121897" bIns="60948">
              <a:spAutoFit/>
            </a:bodyPr>
            <a:lstStyle/>
            <a:p>
              <a:pPr>
                <a:defRPr/>
              </a:pPr>
              <a:r>
                <a:rPr lang="zh-CN" altLang="en-US" sz="1999" b="1" kern="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毕业生户口迁出（户政服务）</a:t>
              </a:r>
              <a:endParaRPr lang="zh-CN" altLang="zh-CN" sz="1999" b="1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635442" y="1165819"/>
            <a:ext cx="906956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/>
              <a:t>            </a:t>
            </a:r>
            <a:r>
              <a:rPr lang="zh-CN" altLang="en-US" b="1" dirty="0"/>
              <a:t>依据上海市公安局、上海市教育委员会</a:t>
            </a:r>
            <a:r>
              <a:rPr lang="en-US" altLang="zh-CN" b="1" dirty="0"/>
              <a:t>《</a:t>
            </a:r>
            <a:r>
              <a:rPr lang="zh-CN" altLang="en-US" b="1" dirty="0"/>
              <a:t>关于做好本市普通高等院校新生和 毕业生户口迁移工作的通知</a:t>
            </a:r>
            <a:r>
              <a:rPr lang="en-US" altLang="zh-CN" b="1" dirty="0"/>
              <a:t>》</a:t>
            </a:r>
            <a:r>
              <a:rPr lang="zh-CN" altLang="en-US" b="1" dirty="0"/>
              <a:t>（沪公发</a:t>
            </a:r>
            <a:r>
              <a:rPr lang="en-US" altLang="zh-CN" b="1" dirty="0"/>
              <a:t>【2004】323 </a:t>
            </a:r>
            <a:r>
              <a:rPr lang="zh-CN" altLang="en-US" b="1" dirty="0"/>
              <a:t>号），上海市公安局</a:t>
            </a:r>
            <a:r>
              <a:rPr lang="en-US" altLang="zh-CN" b="1" dirty="0"/>
              <a:t>《</a:t>
            </a:r>
            <a:r>
              <a:rPr lang="zh-CN" altLang="en-US" b="1" dirty="0"/>
              <a:t>上海市常住户口管理规定</a:t>
            </a:r>
            <a:r>
              <a:rPr lang="en-US" altLang="zh-CN" b="1" dirty="0"/>
              <a:t>》</a:t>
            </a:r>
            <a:r>
              <a:rPr lang="zh-CN" altLang="en-US" b="1" dirty="0"/>
              <a:t>沪公行规</a:t>
            </a:r>
            <a:r>
              <a:rPr lang="en-US" altLang="zh-CN" b="1" dirty="0"/>
              <a:t>〔2018〕 1 </a:t>
            </a:r>
            <a:r>
              <a:rPr lang="zh-CN" altLang="en-US" b="1" dirty="0"/>
              <a:t>号文件的规定。 第二条 甲方申请保留集体户口的期限为：按沪公行规</a:t>
            </a:r>
            <a:r>
              <a:rPr lang="en-US" altLang="zh-CN" b="1" dirty="0"/>
              <a:t>〔2018〕1 </a:t>
            </a:r>
            <a:r>
              <a:rPr lang="zh-CN" altLang="en-US" b="1" dirty="0"/>
              <a:t>号</a:t>
            </a:r>
            <a:r>
              <a:rPr lang="en-US" altLang="zh-CN" b="1" dirty="0"/>
              <a:t>《</a:t>
            </a:r>
            <a:r>
              <a:rPr lang="zh-CN" altLang="en-US" b="1" dirty="0"/>
              <a:t>上海市常住户口管理规定</a:t>
            </a:r>
            <a:r>
              <a:rPr lang="en-US" altLang="zh-CN" b="1" dirty="0"/>
              <a:t>》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第四十条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 </a:t>
            </a:r>
            <a:r>
              <a:rPr lang="zh-CN" altLang="en-US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户口迁入本市学生集体户的人员，在办理毕业离校手续时，应当由本人或者学校将户口迁回原户口所在地。 </a:t>
            </a:r>
            <a:r>
              <a:rPr lang="zh-CN" altLang="en-US" dirty="0">
                <a:solidFill>
                  <a:srgbClr val="FF0000"/>
                </a:solidFill>
                <a:highlight>
                  <a:srgbClr val="FFFF0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超过两年未迁回的，公安派出所应当将其户口迁出，并开具</a:t>
            </a:r>
            <a:r>
              <a:rPr lang="en-US" altLang="zh-CN" dirty="0">
                <a:solidFill>
                  <a:srgbClr val="FF0000"/>
                </a:solidFill>
                <a:highlight>
                  <a:srgbClr val="FFFF0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dirty="0">
                <a:solidFill>
                  <a:srgbClr val="FF0000"/>
                </a:solidFill>
                <a:highlight>
                  <a:srgbClr val="FFFF0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户口迁移证</a:t>
            </a:r>
            <a:r>
              <a:rPr lang="en-US" altLang="zh-CN" dirty="0">
                <a:solidFill>
                  <a:srgbClr val="FF0000"/>
                </a:solidFill>
                <a:highlight>
                  <a:srgbClr val="FFFF0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dirty="0">
                <a:solidFill>
                  <a:srgbClr val="FF0000"/>
                </a:solidFill>
                <a:highlight>
                  <a:srgbClr val="FFFF0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交学校保存。</a:t>
            </a:r>
            <a:endParaRPr lang="en-US" altLang="zh-CN" dirty="0">
              <a:solidFill>
                <a:srgbClr val="FF0000"/>
              </a:solidFill>
              <a:highlight>
                <a:srgbClr val="FFFF00"/>
              </a:highligh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注意：超期而未办理迁出手续，学校将不提供除 户口迁出以外的服务。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1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1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户口保留流程：</a:t>
            </a:r>
            <a:endParaRPr lang="en-US" altLang="zh-CN" sz="2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、签订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上海工程技术大学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2022</a:t>
            </a:r>
            <a:r>
              <a:rPr lang="zh-CN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届毕业生户口保留协议书</a:t>
            </a:r>
            <a:r>
              <a:rPr lang="en-US" altLang="zh-CN" sz="2000" b="1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endParaRPr lang="en-US" altLang="zh-CN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、经学院审核后，交保卫处审核。</a:t>
            </a:r>
            <a:endParaRPr lang="en-US" altLang="zh-CN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、在规定时间内按个人办理户口迁移手续来校办理户口迁移手续。</a:t>
            </a:r>
            <a:endParaRPr lang="en-US" altLang="zh-CN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、超期而未办理迁出手续，学校将不提供除 户口迁出以外的服务。</a:t>
            </a:r>
            <a:endParaRPr lang="en-US" altLang="zh-CN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1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zh-CN" sz="1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B808CCC-D95F-4EA8-A7E6-9628A039B0B5}"/>
              </a:ext>
            </a:extLst>
          </p:cNvPr>
          <p:cNvSpPr/>
          <p:nvPr/>
        </p:nvSpPr>
        <p:spPr>
          <a:xfrm>
            <a:off x="5326164" y="219035"/>
            <a:ext cx="4378840" cy="553974"/>
          </a:xfrm>
          <a:prstGeom prst="rect">
            <a:avLst/>
          </a:prstGeom>
        </p:spPr>
        <p:txBody>
          <a:bodyPr wrap="square" lIns="121897" tIns="60948" rIns="121897" bIns="60948">
            <a:spAutoFit/>
          </a:bodyPr>
          <a:lstStyle/>
          <a:p>
            <a:pPr>
              <a:defRPr/>
            </a:pPr>
            <a:r>
              <a:rPr lang="zh-CN" altLang="en-US" sz="28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户口保留</a:t>
            </a:r>
            <a:endParaRPr lang="zh-CN" altLang="zh-CN" sz="28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22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6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0.03737 0.04121 L -6.25E-7 -4.44444E-6 " pathEditMode="relative" rAng="0" ptsTypes="AA">
                                      <p:cBhvr>
                                        <p:cTn id="9" dur="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圆角矩形 37">
            <a:extLst>
              <a:ext uri="{FF2B5EF4-FFF2-40B4-BE49-F238E27FC236}">
                <a16:creationId xmlns:a16="http://schemas.microsoft.com/office/drawing/2014/main" id="{376A7AC2-9E01-45CC-9051-712DBDF6D395}"/>
              </a:ext>
            </a:extLst>
          </p:cNvPr>
          <p:cNvSpPr/>
          <p:nvPr/>
        </p:nvSpPr>
        <p:spPr>
          <a:xfrm>
            <a:off x="122448" y="176673"/>
            <a:ext cx="512994" cy="511238"/>
          </a:xfrm>
          <a:prstGeom prst="roundRect">
            <a:avLst/>
          </a:prstGeom>
          <a:solidFill>
            <a:srgbClr val="6699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7" tIns="60948" rIns="121897" bIns="60948" anchor="ctr"/>
          <a:lstStyle/>
          <a:p>
            <a:pPr algn="ctr">
              <a:defRPr/>
            </a:pPr>
            <a:endParaRPr lang="zh-CN" altLang="en-US" sz="3598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09F8005A-5DFD-4FBE-9C91-4BC1A622A994}"/>
              </a:ext>
            </a:extLst>
          </p:cNvPr>
          <p:cNvGrpSpPr/>
          <p:nvPr/>
        </p:nvGrpSpPr>
        <p:grpSpPr>
          <a:xfrm>
            <a:off x="1004078" y="176673"/>
            <a:ext cx="3605456" cy="511238"/>
            <a:chOff x="6339097" y="4180903"/>
            <a:chExt cx="3744416" cy="511504"/>
          </a:xfrm>
        </p:grpSpPr>
        <p:sp>
          <p:nvSpPr>
            <p:cNvPr id="11" name="圆角矩形 20">
              <a:extLst>
                <a:ext uri="{FF2B5EF4-FFF2-40B4-BE49-F238E27FC236}">
                  <a16:creationId xmlns:a16="http://schemas.microsoft.com/office/drawing/2014/main" id="{80DB0011-F223-453D-B83A-10454988A246}"/>
                </a:ext>
              </a:extLst>
            </p:cNvPr>
            <p:cNvSpPr/>
            <p:nvPr/>
          </p:nvSpPr>
          <p:spPr>
            <a:xfrm>
              <a:off x="6339097" y="4180903"/>
              <a:ext cx="3744416" cy="511504"/>
            </a:xfrm>
            <a:prstGeom prst="roundRect">
              <a:avLst/>
            </a:prstGeom>
            <a:solidFill>
              <a:srgbClr val="6699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7" tIns="60948" rIns="121897" bIns="60948" anchor="ctr"/>
            <a:lstStyle/>
            <a:p>
              <a:pPr algn="ctr">
                <a:defRPr/>
              </a:pPr>
              <a:endParaRPr lang="zh-CN" altLang="en-US" sz="3598" dirty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7B808CCC-D95F-4EA8-A7E6-9628A039B0B5}"/>
                </a:ext>
              </a:extLst>
            </p:cNvPr>
            <p:cNvSpPr/>
            <p:nvPr/>
          </p:nvSpPr>
          <p:spPr>
            <a:xfrm>
              <a:off x="6497954" y="4221175"/>
              <a:ext cx="3426700" cy="430959"/>
            </a:xfrm>
            <a:prstGeom prst="rect">
              <a:avLst/>
            </a:prstGeom>
          </p:spPr>
          <p:txBody>
            <a:bodyPr wrap="square" lIns="121897" tIns="60948" rIns="121897" bIns="60948">
              <a:spAutoFit/>
            </a:bodyPr>
            <a:lstStyle/>
            <a:p>
              <a:pPr>
                <a:defRPr/>
              </a:pPr>
              <a:r>
                <a:rPr lang="zh-CN" altLang="en-US" sz="1999" b="1" kern="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毕业生户口迁出（户政服务）</a:t>
              </a:r>
              <a:endParaRPr lang="zh-CN" altLang="zh-CN" sz="1999" b="1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635442" y="1165819"/>
            <a:ext cx="906956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遗失补办流程：</a:t>
            </a:r>
          </a:p>
          <a:p>
            <a:r>
              <a:rPr lang="en-US" altLang="zh-CN" sz="2000" dirty="0"/>
              <a:t>1</a:t>
            </a:r>
            <a:r>
              <a:rPr lang="zh-CN" altLang="zh-CN" sz="2000" dirty="0"/>
              <a:t>、到原籍派出所办理“无落户证明”。</a:t>
            </a:r>
          </a:p>
          <a:p>
            <a:r>
              <a:rPr lang="en-US" altLang="zh-CN" sz="2000" dirty="0"/>
              <a:t>2</a:t>
            </a:r>
            <a:r>
              <a:rPr lang="zh-CN" altLang="zh-CN" sz="2000" dirty="0"/>
              <a:t>、带身份证与“无落户证明”到大学城派出所补办。</a:t>
            </a:r>
          </a:p>
          <a:p>
            <a:r>
              <a:rPr lang="en-US" altLang="zh-CN" sz="2000" dirty="0"/>
              <a:t> </a:t>
            </a:r>
            <a:endParaRPr lang="zh-CN" altLang="zh-CN" sz="2000" dirty="0"/>
          </a:p>
          <a:p>
            <a:r>
              <a:rPr lang="en-US" altLang="zh-CN" sz="2000" b="1" dirty="0"/>
              <a:t>*</a:t>
            </a:r>
            <a:r>
              <a:rPr lang="zh-CN" altLang="zh-CN" sz="2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户口迁移证有效期一个月</a:t>
            </a:r>
            <a:r>
              <a:rPr lang="zh-CN" altLang="en-US" sz="2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zh-CN" sz="2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dirty="0"/>
              <a:t>   </a:t>
            </a:r>
            <a:r>
              <a:rPr lang="zh-CN" altLang="zh-CN" sz="2000" b="1" dirty="0">
                <a:solidFill>
                  <a:srgbClr val="FF0000"/>
                </a:solidFill>
              </a:rPr>
              <a:t>过期修改时间：</a:t>
            </a:r>
            <a:r>
              <a:rPr lang="zh-CN" altLang="zh-CN" sz="2000" dirty="0"/>
              <a:t>携带本人身份证及《户口迁移证》到直接去大学城派出所修改。</a:t>
            </a:r>
          </a:p>
          <a:p>
            <a:r>
              <a:rPr lang="en-US" altLang="zh-CN" sz="2000" dirty="0"/>
              <a:t>	</a:t>
            </a:r>
            <a:endParaRPr lang="zh-CN" altLang="zh-CN" sz="2000" dirty="0"/>
          </a:p>
          <a:p>
            <a:r>
              <a:rPr lang="en-US" altLang="zh-CN" sz="2000" b="1" dirty="0"/>
              <a:t>*</a:t>
            </a:r>
            <a:r>
              <a:rPr lang="zh-CN" altLang="zh-CN" sz="2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迁移地址或者有错别字修改：</a:t>
            </a:r>
            <a:r>
              <a:rPr lang="zh-CN" altLang="zh-CN" sz="2000" dirty="0"/>
              <a:t>携带本人身份证及《户口迁移证》到直接去大学城派出所修改。</a:t>
            </a:r>
          </a:p>
          <a:p>
            <a:r>
              <a:rPr lang="en-US" altLang="zh-CN" sz="2000" dirty="0"/>
              <a:t> </a:t>
            </a:r>
            <a:endParaRPr lang="zh-CN" altLang="zh-CN" sz="2000" dirty="0"/>
          </a:p>
          <a:p>
            <a:r>
              <a:rPr lang="en-US" altLang="zh-CN" sz="2000" dirty="0"/>
              <a:t>*</a:t>
            </a:r>
            <a:r>
              <a:rPr lang="zh-CN" altLang="zh-CN" sz="2000" b="1" dirty="0"/>
              <a:t>毕业生</a:t>
            </a:r>
            <a:r>
              <a:rPr lang="zh-CN" altLang="en-US" sz="2000" b="1" dirty="0"/>
              <a:t>未办理户籍手续</a:t>
            </a:r>
            <a:r>
              <a:rPr lang="zh-CN" altLang="zh-CN" sz="2000" dirty="0"/>
              <a:t>：按沪公行规〔</a:t>
            </a:r>
            <a:r>
              <a:rPr lang="en-US" altLang="zh-CN" sz="2000" dirty="0"/>
              <a:t>2018</a:t>
            </a:r>
            <a:r>
              <a:rPr lang="zh-CN" altLang="zh-CN" sz="2000" dirty="0"/>
              <a:t>〕</a:t>
            </a:r>
            <a:r>
              <a:rPr lang="en-US" altLang="zh-CN" sz="2000" dirty="0"/>
              <a:t>1</a:t>
            </a:r>
            <a:r>
              <a:rPr lang="zh-CN" altLang="zh-CN" sz="2000" dirty="0"/>
              <a:t>号《上海市常住户口管理规定》</a:t>
            </a:r>
            <a:r>
              <a:rPr lang="zh-CN" altLang="en-US" sz="2000" dirty="0"/>
              <a:t>，逾期未办理迁出手续，</a:t>
            </a:r>
            <a:r>
              <a:rPr lang="zh-CN" altLang="zh-CN" sz="2000" dirty="0"/>
              <a:t>学校保卫处及大学城派出所将不再出具相关证明</a:t>
            </a:r>
            <a:r>
              <a:rPr lang="zh-CN" altLang="en-US" sz="2000" dirty="0"/>
              <a:t>，并由派出所</a:t>
            </a:r>
            <a:r>
              <a:rPr lang="zh-CN" altLang="zh-CN" sz="2000" dirty="0"/>
              <a:t>开具《户口迁移证》交学校保存。</a:t>
            </a:r>
            <a:endParaRPr lang="en-US" altLang="zh-CN" sz="2000" dirty="0"/>
          </a:p>
          <a:p>
            <a:r>
              <a:rPr lang="en-US" altLang="zh-CN" sz="2000" b="1" dirty="0"/>
              <a:t>*</a:t>
            </a:r>
            <a:r>
              <a:rPr lang="zh-CN" altLang="zh-CN" sz="2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迁移证妥善保管，请勿遗失！</a:t>
            </a:r>
            <a:endParaRPr lang="en-US" altLang="zh-CN" sz="2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zh-CN" sz="2000" dirty="0"/>
          </a:p>
          <a:p>
            <a:r>
              <a:rPr lang="en-US" altLang="zh-CN" sz="2800" dirty="0"/>
              <a:t>  </a:t>
            </a:r>
            <a:r>
              <a:rPr lang="zh-CN" altLang="en-US" sz="2800" b="1" dirty="0">
                <a:solidFill>
                  <a:schemeClr val="accent6">
                    <a:lumMod val="50000"/>
                  </a:schemeClr>
                </a:solidFill>
              </a:rPr>
              <a:t>大学城派出所户籍咨询电话：</a:t>
            </a:r>
            <a:r>
              <a:rPr lang="en-US" altLang="zh-CN" sz="2800" b="1" dirty="0">
                <a:solidFill>
                  <a:schemeClr val="accent6">
                    <a:lumMod val="50000"/>
                  </a:schemeClr>
                </a:solidFill>
              </a:rPr>
              <a:t>24067698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B808CCC-D95F-4EA8-A7E6-9628A039B0B5}"/>
              </a:ext>
            </a:extLst>
          </p:cNvPr>
          <p:cNvSpPr/>
          <p:nvPr/>
        </p:nvSpPr>
        <p:spPr>
          <a:xfrm>
            <a:off x="5326164" y="219035"/>
            <a:ext cx="4378840" cy="553974"/>
          </a:xfrm>
          <a:prstGeom prst="rect">
            <a:avLst/>
          </a:prstGeom>
        </p:spPr>
        <p:txBody>
          <a:bodyPr wrap="square" lIns="121897" tIns="60948" rIns="121897" bIns="60948">
            <a:spAutoFit/>
          </a:bodyPr>
          <a:lstStyle/>
          <a:p>
            <a:pPr>
              <a:defRPr/>
            </a:pPr>
            <a:r>
              <a:rPr lang="zh-CN" altLang="en-US" sz="28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友情提示</a:t>
            </a:r>
            <a:endParaRPr lang="zh-CN" altLang="zh-CN" sz="28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31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6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0.03737 0.04121 L -6.25E-7 -4.44444E-6 " pathEditMode="relative" rAng="0" ptsTypes="AA">
                                      <p:cBhvr>
                                        <p:cTn id="9" dur="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531</Words>
  <Application>Microsoft Office PowerPoint</Application>
  <PresentationFormat>宽屏</PresentationFormat>
  <Paragraphs>39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仿宋_GB2312</vt:lpstr>
      <vt:lpstr>黑体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金鑫</dc:creator>
  <cp:lastModifiedBy>NINGLEAR</cp:lastModifiedBy>
  <cp:revision>8</cp:revision>
  <dcterms:created xsi:type="dcterms:W3CDTF">2021-04-20T01:55:56Z</dcterms:created>
  <dcterms:modified xsi:type="dcterms:W3CDTF">2022-05-09T05:46:23Z</dcterms:modified>
</cp:coreProperties>
</file>